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rtl="1"/>
            <a:r>
              <a:rPr lang="ar-EG" b="1" dirty="0" smtClean="0"/>
              <a:t>تلوث المياه</a:t>
            </a:r>
            <a:r>
              <a:rPr lang="en-GB" b="1" i="1" u="sng" dirty="0" smtClean="0"/>
              <a:t/>
            </a:r>
            <a:br>
              <a:rPr lang="en-GB" b="1" i="1" u="sng" dirty="0" smtClean="0"/>
            </a:br>
            <a:r>
              <a:rPr lang="en-US" dirty="0" smtClean="0"/>
              <a:t>Water pollution</a:t>
            </a:r>
            <a:endParaRPr lang="en-GB" dirty="0"/>
          </a:p>
        </p:txBody>
      </p:sp>
      <p:sp>
        <p:nvSpPr>
          <p:cNvPr id="3" name="Subtitle 2"/>
          <p:cNvSpPr>
            <a:spLocks noGrp="1"/>
          </p:cNvSpPr>
          <p:nvPr>
            <p:ph type="subTitle" idx="1"/>
          </p:nvPr>
        </p:nvSpPr>
        <p:spPr/>
        <p:txBody>
          <a:bodyPr/>
          <a:lstStyle/>
          <a:p>
            <a:pPr rtl="1"/>
            <a:r>
              <a:rPr lang="ar-EG" b="1" dirty="0" smtClean="0"/>
              <a:t>إعداد</a:t>
            </a:r>
            <a:endParaRPr lang="en-GB" b="1" i="1" u="sng" dirty="0" smtClean="0"/>
          </a:p>
          <a:p>
            <a:pPr rtl="1"/>
            <a:r>
              <a:rPr lang="ar-EG" b="1" dirty="0" smtClean="0"/>
              <a:t>أ.د./إيهاب محمد فريد</a:t>
            </a:r>
            <a:endParaRPr lang="en-GB" b="1" i="1" u="sng" dirty="0" smtClean="0"/>
          </a:p>
          <a:p>
            <a:r>
              <a:rPr lang="ar-EG" dirty="0" smtClean="0"/>
              <a:t>أستاذ الأراضى والمياه</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pPr algn="ctr" rtl="1"/>
            <a:r>
              <a:rPr lang="ar-SA" b="1" dirty="0" smtClean="0"/>
              <a:t>بسم الله الرحمن الرحيم</a:t>
            </a:r>
            <a:endParaRPr lang="en-GB" dirty="0" smtClean="0"/>
          </a:p>
          <a:p>
            <a:pPr algn="r" rtl="1"/>
            <a:r>
              <a:rPr lang="ar-SA" b="1" u="sng" dirty="0" smtClean="0"/>
              <a:t>مقدم</a:t>
            </a:r>
            <a:r>
              <a:rPr lang="ar-EG" b="1" u="sng" dirty="0" smtClean="0"/>
              <a:t>ــ</a:t>
            </a:r>
            <a:r>
              <a:rPr lang="ar-SA" b="1" u="sng" dirty="0" smtClean="0"/>
              <a:t>ة </a:t>
            </a:r>
            <a:r>
              <a:rPr lang="ar-SA" b="1" dirty="0" smtClean="0"/>
              <a:t>: </a:t>
            </a:r>
            <a:endParaRPr lang="en-GB" dirty="0" smtClean="0"/>
          </a:p>
          <a:p>
            <a:pPr algn="r" rtl="1"/>
            <a:r>
              <a:rPr lang="en-US" b="1" dirty="0" smtClean="0"/>
              <a:t>	</a:t>
            </a:r>
            <a:r>
              <a:rPr lang="ar-SA" b="1" dirty="0" smtClean="0"/>
              <a:t>صدق الله عز وجل إذ يقول فى كتابه الكريم</a:t>
            </a:r>
            <a:endParaRPr lang="en-GB" dirty="0" smtClean="0"/>
          </a:p>
          <a:p>
            <a:pPr algn="r" rtl="1"/>
            <a:r>
              <a:rPr lang="ar-SA" b="1" dirty="0" smtClean="0"/>
              <a:t>(وجعلنا من الماء كل شىء حى أفلا يؤمنون)، (الأنبياء/30).</a:t>
            </a:r>
            <a:endParaRPr lang="en-GB" dirty="0" smtClean="0"/>
          </a:p>
          <a:p>
            <a:pPr algn="just" rtl="1"/>
            <a:r>
              <a:rPr lang="ar-SA" dirty="0" smtClean="0"/>
              <a:t>لاشك أن الماء هو عصب الحياة وأهم مكون من مكوناتها ، وهو العنصر الأساسي لإستقرار الإنسان وإزدهار حضارته وأينما وجد الماء وجدت مظاهر الحياة. يحتل الماء 71% من مساحة الكرة الأرضية، ويتواجد فى المحيطات، الأنهار، البحار، المياه الجوفية، مياه الأمطار، الثلوج . يتواجد الماء فى الخلية الحية بنسبة 50-60% من وزنها وأثبت علم الخلية أن الماء هو المكون الهام في تركيب مادة الخلية ، وهو وحدة البناء في كل كائن حي نباتً كان أم حيواناً ، وأثبت علم الكيمياء الحيوية أن الماء لازم لحدوث جميع التفاعلات والتحولات التي تتم داخل أجسام الكائنات الحيه فهو إما وسط أو عامل مساعد أو داخل في التفاعل أو ناتج عنه ، وأثبت علم وظائف الأعضاء أن الماء ضروري لقيام كل عضو بوظائفه التي بدونها لا تتوفر له مظاهر الحياة ومقوماتها</a:t>
            </a:r>
            <a:r>
              <a:rPr lang="ar-EG" dirty="0" smtClean="0"/>
              <a:t>.</a:t>
            </a:r>
            <a:endParaRPr lang="en-GB" dirty="0" smtClean="0"/>
          </a:p>
          <a:p>
            <a:pPr algn="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55000" lnSpcReduction="20000"/>
          </a:bodyPr>
          <a:lstStyle/>
          <a:p>
            <a:pPr algn="just" rtl="1">
              <a:lnSpc>
                <a:spcPct val="170000"/>
              </a:lnSpc>
            </a:pPr>
            <a:r>
              <a:rPr lang="ar-SA" dirty="0" smtClean="0"/>
              <a:t>تعتبر التنمية الاقتصادية والإجتماعية مستحيلة بدون مياه ، لذلك فإن للقرارات التي يتخذها صانعوا القرار في قطاع المياه تأثيرات لا تقتصر على الأبعاد الاقتصادية فحسب بل تشمل أيضاً وبنفس الدرجة من الأهمية شروط سلامة الإنسان وصحته وبقاءه وما يرتبط بهذه الشروط من أبعاد إقتصادية وإجتماعية </a:t>
            </a:r>
            <a:r>
              <a:rPr lang="en-US" dirty="0" smtClean="0"/>
              <a:t>. </a:t>
            </a:r>
            <a:r>
              <a:rPr lang="ar-SA" dirty="0" smtClean="0"/>
              <a:t>تعتمد التنمية الزراعية على الموارد المائية المتاحة للاستغلال الزراعى وأصبحت العنصر الحاكم فى هذه التنمية وبقدر ما يتوفر لنا سوف تزداد الرقعة الزراعية الى أقصى قدر مستطاع ويعتبر ذلك التوسع ضرورة أساسية من ضرورات التنمية. ولقد كان طلب الانسان على المياه في الماضي قليلاً بالنسبة لمصادرها المتوافرة وحين كانت قدراته التكنولوجية محدودة التأثير على البيئة، ولم تكن هناك ثمة مشكلة في تلبية الإحتياجات المائية لمختلف الاستعمالات</a:t>
            </a:r>
            <a:r>
              <a:rPr lang="en-US" dirty="0" smtClean="0"/>
              <a:t> .</a:t>
            </a:r>
            <a:r>
              <a:rPr lang="ar-SA" dirty="0" smtClean="0"/>
              <a:t>أما اليوم فإن الزيادة السكانية وزيادة إستهلاك المياه وتزايد القدرات التكنولوجية المؤثرة سلبياَ على البيئة قد أدت جميعها إلى تلوث البيئة وأهم عناصرها الماء وظهور التنافس على إستعمالات المياه. ومن هنا تتضح أهمية المياه بالنسبة للإنسان حيث </a:t>
            </a:r>
            <a:r>
              <a:rPr lang="ar-EG" dirty="0" smtClean="0"/>
              <a:t>تهتم الدول بالمحافظة على بيئة نظيفة وتعطى أولوية قصوى لمواجهة مختلف التحديات البيئية الناتجة من الممارسات السلبية للمواطنين ومؤسسات الأنتاج والهيئات الخدمية مما يؤدى إلى تلوث البيئة وتمثل مخاطر على صحة الأنسان وإستنزاف للثروات الطبيعية. وتعتبر المياه من المصادر الطبيعية التى يجب الحفاظ عليها من التلوث</a:t>
            </a:r>
            <a:r>
              <a:rPr lang="ar-EG" b="1" dirty="0" smtClean="0"/>
              <a:t>. </a:t>
            </a:r>
            <a:endParaRPr lang="en-GB" dirty="0" smtClean="0"/>
          </a:p>
          <a:p>
            <a:pPr algn="just" rtl="1">
              <a:lnSpc>
                <a:spcPct val="170000"/>
              </a:lnSpc>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algn="just" rtl="1">
              <a:lnSpc>
                <a:spcPct val="150000"/>
              </a:lnSpc>
            </a:pPr>
            <a:r>
              <a:rPr lang="ar-EG" dirty="0" smtClean="0"/>
              <a:t>وفى ضوء ماسبق يتضح لنا المعنى الجلى للآية الكريمة" وجعلنا من الماء كل شئ حي" هذه الآية الكريمة والتى تصور لنا أهمية المياه في بعث كل مظاهر الحياه على سطح الارض. ومن ثم كان الحرص على وجود المياه ونظافتها وصيانتها والحفاظ على توازن نظامها البيئي أمر تقتضيه استمرارية الحياة، لذلك يعتبر التلوث المائي من أخطر المشكلات البيئية والذي أصبح يهدد حياة الإنسان في مشربه ومأكله إلى جانب تأثيره في كثير من مظاهر الحياة الاخرى. </a:t>
            </a:r>
            <a:endParaRPr lang="en-GB" dirty="0" smtClean="0"/>
          </a:p>
          <a:p>
            <a:pPr algn="r" rtl="1">
              <a:lnSpc>
                <a:spcPct val="150000"/>
              </a:lnSpc>
            </a:pP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u="sng" dirty="0" smtClean="0">
                <a:effectLst>
                  <a:outerShdw blurRad="50800" dist="38100" algn="tr" rotWithShape="0">
                    <a:prstClr val="black">
                      <a:alpha val="40000"/>
                    </a:prstClr>
                  </a:outerShdw>
                </a:effectLst>
              </a:rPr>
              <a:t>أولا : وصف الميـــاه </a:t>
            </a:r>
            <a:r>
              <a:rPr lang="ar-SA" b="1" u="sng" dirty="0" smtClean="0">
                <a:effectLst>
                  <a:outerShdw blurRad="50800" dist="38100" algn="tr" rotWithShape="0">
                    <a:prstClr val="black">
                      <a:alpha val="40000"/>
                    </a:prstClr>
                  </a:outerShdw>
                </a:effectLst>
              </a:rPr>
              <a:t>:</a:t>
            </a:r>
            <a:endParaRPr lang="en-GB" dirty="0"/>
          </a:p>
        </p:txBody>
      </p:sp>
      <p:sp>
        <p:nvSpPr>
          <p:cNvPr id="3" name="Content Placeholder 2"/>
          <p:cNvSpPr>
            <a:spLocks noGrp="1"/>
          </p:cNvSpPr>
          <p:nvPr>
            <p:ph idx="1"/>
          </p:nvPr>
        </p:nvSpPr>
        <p:spPr/>
        <p:txBody>
          <a:bodyPr>
            <a:normAutofit fontScale="40000" lnSpcReduction="20000"/>
          </a:bodyPr>
          <a:lstStyle/>
          <a:p>
            <a:pPr algn="just" rtl="1">
              <a:lnSpc>
                <a:spcPct val="170000"/>
              </a:lnSpc>
            </a:pPr>
            <a:r>
              <a:rPr lang="ar-EG" dirty="0" smtClean="0"/>
              <a:t>تستخدم الآن فى مجال المياه بعض المصطلحات العلمية الحديثة لوصف المياه وهى:</a:t>
            </a:r>
            <a:endParaRPr lang="en-GB" dirty="0" smtClean="0"/>
          </a:p>
          <a:p>
            <a:pPr algn="just" rtl="1">
              <a:lnSpc>
                <a:spcPct val="170000"/>
              </a:lnSpc>
            </a:pPr>
            <a:r>
              <a:rPr lang="en-US" b="1" dirty="0" smtClean="0"/>
              <a:t>Water quantity</a:t>
            </a:r>
            <a:r>
              <a:rPr lang="ar-EG" b="1" dirty="0" smtClean="0"/>
              <a:t>:</a:t>
            </a:r>
            <a:r>
              <a:rPr lang="ar-EG" dirty="0" smtClean="0"/>
              <a:t> هى كمية المياه المتاحة للاستخدام.</a:t>
            </a:r>
            <a:endParaRPr lang="en-GB" dirty="0" smtClean="0"/>
          </a:p>
          <a:p>
            <a:pPr algn="just" rtl="1">
              <a:lnSpc>
                <a:spcPct val="170000"/>
              </a:lnSpc>
            </a:pPr>
            <a:r>
              <a:rPr lang="en-US" b="1" dirty="0" smtClean="0"/>
              <a:t>Water quality</a:t>
            </a:r>
            <a:r>
              <a:rPr lang="ar-EG" b="1" dirty="0" smtClean="0"/>
              <a:t>:</a:t>
            </a:r>
            <a:r>
              <a:rPr lang="ar-EG" dirty="0" smtClean="0"/>
              <a:t> درجة نقاوة المياه والتى تكون صالحة لنوع الاستخدام المطلوب.</a:t>
            </a:r>
            <a:endParaRPr lang="en-GB" dirty="0" smtClean="0"/>
          </a:p>
          <a:p>
            <a:pPr algn="just" rtl="1">
              <a:lnSpc>
                <a:spcPct val="170000"/>
              </a:lnSpc>
            </a:pPr>
            <a:r>
              <a:rPr lang="en-US" b="1" dirty="0" smtClean="0"/>
              <a:t>Fresh water</a:t>
            </a:r>
            <a:r>
              <a:rPr lang="ar-EG" b="1" dirty="0" smtClean="0"/>
              <a:t>:</a:t>
            </a:r>
            <a:r>
              <a:rPr lang="ar-EG" dirty="0" smtClean="0"/>
              <a:t> هى المياه العذبة التى تحتوى على تركيز من الأملاح الذائبة أقل من 500 مللجم/لتر.</a:t>
            </a:r>
            <a:endParaRPr lang="en-GB" dirty="0" smtClean="0"/>
          </a:p>
          <a:p>
            <a:pPr algn="just" rtl="1">
              <a:lnSpc>
                <a:spcPct val="170000"/>
              </a:lnSpc>
            </a:pPr>
            <a:r>
              <a:rPr lang="en-US" b="1" dirty="0" smtClean="0"/>
              <a:t>Sewage water</a:t>
            </a:r>
            <a:r>
              <a:rPr lang="ar-EG" b="1" dirty="0" smtClean="0"/>
              <a:t>:</a:t>
            </a:r>
            <a:r>
              <a:rPr lang="ar-EG" dirty="0" smtClean="0"/>
              <a:t> وهى مياه الصرف الصحى الناتج عن الاستخدام الآدمى.</a:t>
            </a:r>
            <a:endParaRPr lang="en-GB" dirty="0" smtClean="0"/>
          </a:p>
          <a:p>
            <a:pPr algn="just" rtl="1">
              <a:lnSpc>
                <a:spcPct val="170000"/>
              </a:lnSpc>
            </a:pPr>
            <a:r>
              <a:rPr lang="en-US" b="1" dirty="0" smtClean="0"/>
              <a:t>Waste water</a:t>
            </a:r>
            <a:r>
              <a:rPr lang="ar-EG" b="1" dirty="0" smtClean="0"/>
              <a:t>:</a:t>
            </a:r>
            <a:r>
              <a:rPr lang="ar-EG" dirty="0" smtClean="0"/>
              <a:t> مياه غير عذبة مثل مياه الصرف الصحى والصرف الصناعى وكذلك الصرف الزراعى.</a:t>
            </a:r>
            <a:endParaRPr lang="en-GB" dirty="0" smtClean="0"/>
          </a:p>
          <a:p>
            <a:pPr algn="just" rtl="1">
              <a:lnSpc>
                <a:spcPct val="170000"/>
              </a:lnSpc>
            </a:pPr>
            <a:r>
              <a:rPr lang="en-US" b="1" dirty="0" smtClean="0"/>
              <a:t> Salty water</a:t>
            </a:r>
            <a:r>
              <a:rPr lang="ar-EG" b="1" dirty="0" smtClean="0"/>
              <a:t>: </a:t>
            </a:r>
            <a:r>
              <a:rPr lang="ar-EG" dirty="0" smtClean="0"/>
              <a:t>هى مياه البحار والمحيطات التى تحتوى على  أملاح ذائبة لاتقل عن 3% (30جزء من الأملاح لكل 1000 جزء من المياه).</a:t>
            </a:r>
            <a:endParaRPr lang="en-GB" dirty="0" smtClean="0"/>
          </a:p>
          <a:p>
            <a:pPr algn="just" rtl="1">
              <a:lnSpc>
                <a:spcPct val="170000"/>
              </a:lnSpc>
            </a:pPr>
            <a:r>
              <a:rPr lang="en-US" b="1" dirty="0" smtClean="0"/>
              <a:t>  Brackish water</a:t>
            </a:r>
            <a:r>
              <a:rPr lang="ar-EG" b="1" dirty="0" smtClean="0"/>
              <a:t>:</a:t>
            </a:r>
            <a:r>
              <a:rPr lang="ar-EG" dirty="0" smtClean="0"/>
              <a:t> هى مياه خليط من المياه العذبة والمياه الملحية وهى غالبا توجد حيث التقاء الأنهار بالبحار أو المحيطات.</a:t>
            </a:r>
            <a:endParaRPr lang="en-GB" dirty="0" smtClean="0"/>
          </a:p>
          <a:p>
            <a:pPr algn="just" rtl="1">
              <a:lnSpc>
                <a:spcPct val="170000"/>
              </a:lnSpc>
            </a:pPr>
            <a:r>
              <a:rPr lang="en-US" b="1" dirty="0" smtClean="0"/>
              <a:t>Hard water</a:t>
            </a:r>
            <a:r>
              <a:rPr lang="ar-SA" b="1" dirty="0" smtClean="0"/>
              <a:t>     </a:t>
            </a:r>
            <a:r>
              <a:rPr lang="ar-EG" b="1" dirty="0" smtClean="0"/>
              <a:t>:</a:t>
            </a:r>
            <a:r>
              <a:rPr lang="ar-EG" dirty="0" smtClean="0"/>
              <a:t>  هى المياه التى تحتوى على تركيز من عناصر الكالسيوم والماغنسيوم ويسبب عسر لهذه المياه عند الاستخدام.</a:t>
            </a:r>
            <a:endParaRPr lang="en-GB" dirty="0" smtClean="0"/>
          </a:p>
          <a:p>
            <a:pPr algn="just" rtl="1">
              <a:lnSpc>
                <a:spcPct val="170000"/>
              </a:lnSpc>
            </a:pPr>
            <a:r>
              <a:rPr lang="en-US" b="1" dirty="0" smtClean="0"/>
              <a:t>Soft water </a:t>
            </a:r>
            <a:r>
              <a:rPr lang="ar-EG" b="1" dirty="0" smtClean="0"/>
              <a:t>   :</a:t>
            </a:r>
            <a:r>
              <a:rPr lang="ar-EG" dirty="0" smtClean="0"/>
              <a:t> هى المياه التى لا تحتوى على تركيز من عناصر الكالسيوم والماغنسيوم و يسبب عسر عند الاستخدام.</a:t>
            </a:r>
            <a:endParaRPr lang="en-GB" dirty="0" smtClean="0"/>
          </a:p>
          <a:p>
            <a:pPr algn="just" rtl="1">
              <a:lnSpc>
                <a:spcPct val="170000"/>
              </a:lnSpc>
            </a:pPr>
            <a:r>
              <a:rPr lang="en-US" b="1" dirty="0" smtClean="0"/>
              <a:t>Polluted water </a:t>
            </a:r>
            <a:r>
              <a:rPr lang="ar-EG" b="1" dirty="0" smtClean="0"/>
              <a:t>:</a:t>
            </a:r>
            <a:r>
              <a:rPr lang="ar-EG" dirty="0" smtClean="0"/>
              <a:t> هى المياه التى تحتوى على واحد أو أكثر من الملوثات (ملوثات معدنية – عضوية) والتى تجعل من هذه المياه غير صالحة للاستخدام المطلوب.</a:t>
            </a:r>
            <a:endParaRPr lang="en-GB" dirty="0" smtClean="0"/>
          </a:p>
          <a:p>
            <a:pPr algn="just" rtl="1">
              <a:lnSpc>
                <a:spcPct val="170000"/>
              </a:lnSpc>
            </a:pPr>
            <a:r>
              <a:rPr lang="en-US" b="1" dirty="0" smtClean="0"/>
              <a:t>Purified water </a:t>
            </a:r>
            <a:r>
              <a:rPr lang="ar-EG" b="1" dirty="0" smtClean="0"/>
              <a:t>:</a:t>
            </a:r>
            <a:r>
              <a:rPr lang="ar-EG" dirty="0" smtClean="0"/>
              <a:t> هى المياه التى لا تحتوى على الملوثات المعدنية أو العضوية وصالحة للاستخدام الآدمى.</a:t>
            </a:r>
            <a:endParaRPr lang="en-GB" dirty="0" smtClean="0"/>
          </a:p>
          <a:p>
            <a:pPr algn="just">
              <a:lnSpc>
                <a:spcPct val="170000"/>
              </a:lnSpc>
            </a:pP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smtClean="0"/>
              <a:t>ثانيا : أنواع الميـــاه :</a:t>
            </a:r>
            <a:endParaRPr lang="en-GB" dirty="0"/>
          </a:p>
        </p:txBody>
      </p:sp>
      <p:sp>
        <p:nvSpPr>
          <p:cNvPr id="3" name="Content Placeholder 2"/>
          <p:cNvSpPr>
            <a:spLocks noGrp="1"/>
          </p:cNvSpPr>
          <p:nvPr>
            <p:ph idx="1"/>
          </p:nvPr>
        </p:nvSpPr>
        <p:spPr/>
        <p:txBody>
          <a:bodyPr>
            <a:normAutofit fontScale="47500" lnSpcReduction="20000"/>
          </a:bodyPr>
          <a:lstStyle/>
          <a:p>
            <a:pPr algn="just" rtl="1">
              <a:lnSpc>
                <a:spcPct val="170000"/>
              </a:lnSpc>
            </a:pPr>
            <a:r>
              <a:rPr lang="ar-SA" b="1" u="sng" dirty="0" smtClean="0"/>
              <a:t>(أ) مياه سطحية </a:t>
            </a:r>
            <a:r>
              <a:rPr lang="en-US" b="1" u="sng" dirty="0" smtClean="0"/>
              <a:t>Surface Water </a:t>
            </a:r>
            <a:endParaRPr lang="en-GB" dirty="0" smtClean="0"/>
          </a:p>
          <a:p>
            <a:pPr algn="just" rtl="1">
              <a:lnSpc>
                <a:spcPct val="170000"/>
              </a:lnSpc>
            </a:pPr>
            <a:r>
              <a:rPr lang="ar-SA" dirty="0" smtClean="0"/>
              <a:t>هى</a:t>
            </a:r>
            <a:r>
              <a:rPr lang="ar-SA" b="1" dirty="0" smtClean="0"/>
              <a:t> </a:t>
            </a:r>
            <a:r>
              <a:rPr lang="ar-SA" dirty="0" smtClean="0"/>
              <a:t>المياه التى تتواجد على سطح القشرة الارضية بحيث تكون</a:t>
            </a:r>
            <a:br>
              <a:rPr lang="ar-SA" dirty="0" smtClean="0"/>
            </a:br>
            <a:r>
              <a:rPr lang="ar-SA" dirty="0" smtClean="0"/>
              <a:t>متاحة للاستخدام بسهولة </a:t>
            </a:r>
            <a:r>
              <a:rPr lang="ar-SA" b="1" dirty="0" smtClean="0"/>
              <a:t>وهى تنقسم تبعا الى ملوحتها الى:</a:t>
            </a:r>
            <a:endParaRPr lang="en-GB" dirty="0" smtClean="0"/>
          </a:p>
          <a:p>
            <a:pPr lvl="0" algn="just" rtl="1">
              <a:lnSpc>
                <a:spcPct val="170000"/>
              </a:lnSpc>
            </a:pPr>
            <a:r>
              <a:rPr lang="ar-SA" b="1" dirty="0" smtClean="0"/>
              <a:t>مياه مالحة </a:t>
            </a:r>
            <a:r>
              <a:rPr lang="en-US" b="1" dirty="0" smtClean="0"/>
              <a:t>Salt Water</a:t>
            </a:r>
            <a:r>
              <a:rPr lang="ar-SA" b="1" dirty="0" smtClean="0"/>
              <a:t> :</a:t>
            </a:r>
            <a:r>
              <a:rPr lang="ar-SA" dirty="0" smtClean="0"/>
              <a:t>هى المياه التى تحتوى على قدر عال من الملوحة لإحتوائها على كميات كبيرة من الاملاح المعدنية الذائبة. وتعتبر البحار والمحيطات المصدر الرئيسى للمياه المالحة.</a:t>
            </a:r>
            <a:endParaRPr lang="en-GB" dirty="0" smtClean="0"/>
          </a:p>
          <a:p>
            <a:pPr lvl="0" algn="just" rtl="1">
              <a:lnSpc>
                <a:spcPct val="170000"/>
              </a:lnSpc>
            </a:pPr>
            <a:r>
              <a:rPr lang="ar-SA" b="1" dirty="0" smtClean="0"/>
              <a:t>مياه عذبة </a:t>
            </a:r>
            <a:r>
              <a:rPr lang="en-US" b="1" dirty="0" smtClean="0"/>
              <a:t>Fresh Water</a:t>
            </a:r>
            <a:r>
              <a:rPr lang="ar-SA" dirty="0" smtClean="0"/>
              <a:t> :هى المياه التى تتميز بضالة كمية الأملاح بها أو حتى انعدامها فى بعض الأحيان وتعتبر الأنهار والجداول والجليد القطبى. والأمطار هى المصدر الرئيسى للمياه العذبة.</a:t>
            </a:r>
            <a:endParaRPr lang="en-GB" dirty="0" smtClean="0"/>
          </a:p>
          <a:p>
            <a:pPr algn="just" rtl="1">
              <a:lnSpc>
                <a:spcPct val="170000"/>
              </a:lnSpc>
            </a:pPr>
            <a:r>
              <a:rPr lang="ar-SA" b="1" u="sng" dirty="0" smtClean="0"/>
              <a:t>(ب) مياه جوفية </a:t>
            </a:r>
            <a:r>
              <a:rPr lang="en-US" b="1" u="sng" dirty="0" smtClean="0"/>
              <a:t>Ground Water</a:t>
            </a:r>
            <a:r>
              <a:rPr lang="ar-SA" b="1" u="sng" dirty="0" smtClean="0"/>
              <a:t> :</a:t>
            </a:r>
            <a:endParaRPr lang="en-GB" dirty="0" smtClean="0"/>
          </a:p>
          <a:p>
            <a:pPr algn="just" rtl="1">
              <a:lnSpc>
                <a:spcPct val="170000"/>
              </a:lnSpc>
            </a:pPr>
            <a:r>
              <a:rPr lang="ar-SA" dirty="0" smtClean="0"/>
              <a:t>وهى المياه التى توجد فى باطن الأرض (تحت القشرة الأرضية) وقد تكون عذبة أو مالحة ، وهى تتميز عن المياه الاخرى بانها أقل عرضة للتلوث بنفايات المصانع والمجارى. ولكن فى العصر الحديث لم يتركها الإنسان بل دفن النفايات السامة والمشعة فى الأرض فوصلت آثار منها الى المياه الجوفية ولوثتها.</a:t>
            </a:r>
            <a:endParaRPr lang="en-GB" dirty="0" smtClean="0"/>
          </a:p>
          <a:p>
            <a:pPr algn="just">
              <a:lnSpc>
                <a:spcPct val="170000"/>
              </a:lnSpc>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u="sng" dirty="0" smtClean="0"/>
              <a:t>ثالثا : خواص واستعمالات المياه </a:t>
            </a:r>
            <a:r>
              <a:rPr lang="ar-SA" b="1" u="sng" dirty="0" smtClean="0"/>
              <a:t>:</a:t>
            </a:r>
            <a:endParaRPr lang="en-GB" dirty="0"/>
          </a:p>
        </p:txBody>
      </p:sp>
      <p:sp>
        <p:nvSpPr>
          <p:cNvPr id="3" name="Content Placeholder 2"/>
          <p:cNvSpPr>
            <a:spLocks noGrp="1"/>
          </p:cNvSpPr>
          <p:nvPr>
            <p:ph idx="1"/>
          </p:nvPr>
        </p:nvSpPr>
        <p:spPr/>
        <p:txBody>
          <a:bodyPr>
            <a:normAutofit fontScale="55000" lnSpcReduction="20000"/>
          </a:bodyPr>
          <a:lstStyle/>
          <a:p>
            <a:pPr lvl="0" algn="just" rtl="1">
              <a:lnSpc>
                <a:spcPct val="170000"/>
              </a:lnSpc>
            </a:pPr>
            <a:r>
              <a:rPr lang="ar-SA" b="1" u="sng" dirty="0" smtClean="0"/>
              <a:t>الخواص الكيميائية :</a:t>
            </a:r>
            <a:endParaRPr lang="en-GB" dirty="0" smtClean="0"/>
          </a:p>
          <a:p>
            <a:pPr lvl="0" algn="just" rtl="1">
              <a:lnSpc>
                <a:spcPct val="170000"/>
              </a:lnSpc>
            </a:pPr>
            <a:r>
              <a:rPr lang="ar-SA" b="1" dirty="0" smtClean="0"/>
              <a:t>الأملاح الكلية الذائبة :</a:t>
            </a:r>
            <a:r>
              <a:rPr lang="ar-SA" dirty="0" smtClean="0"/>
              <a:t> تؤثر الأملاح الكلية الذائبة فى المياه على الضغط الأسموزى لجذور النبات مما يقلل من إمتصاص الجذور للمياه بالأضافة الى سمية بعض الأيونات مثل الكلوريد.</a:t>
            </a:r>
            <a:endParaRPr lang="en-GB" dirty="0" smtClean="0"/>
          </a:p>
          <a:p>
            <a:pPr lvl="0" algn="just" rtl="1">
              <a:lnSpc>
                <a:spcPct val="170000"/>
              </a:lnSpc>
            </a:pPr>
            <a:r>
              <a:rPr lang="ar-SA" b="1" dirty="0" smtClean="0"/>
              <a:t>المواد الصلبة :</a:t>
            </a:r>
            <a:r>
              <a:rPr lang="ar-SA" dirty="0" smtClean="0"/>
              <a:t>  تعتبر المواد الصلبة الذائبة والغير ذائبة مؤشرات اساسية عند إجراء نظم معالجة المياه كما أن تركيز الأملاح ونوع الأيونات يؤثر فى نوعية المياه.</a:t>
            </a:r>
            <a:endParaRPr lang="en-GB" dirty="0" smtClean="0"/>
          </a:p>
          <a:p>
            <a:pPr lvl="0" algn="just" rtl="1">
              <a:lnSpc>
                <a:spcPct val="170000"/>
              </a:lnSpc>
            </a:pPr>
            <a:r>
              <a:rPr lang="ar-SA" b="1" dirty="0" smtClean="0"/>
              <a:t>الأكسجين المستهلك الحيوى والكيماوى :</a:t>
            </a:r>
            <a:r>
              <a:rPr lang="ar-SA" dirty="0" smtClean="0"/>
              <a:t> يعتبر من أهم مؤشرات التلوث بالمواد العضوية ويعبران عن كميات الأكسجين التى تحتاجها المياه حتى يتم أكسدة جميع المواد الذائبة والغير ذائبة بطريقة كيماوية أو حيوية.</a:t>
            </a:r>
            <a:endParaRPr lang="en-GB" dirty="0" smtClean="0"/>
          </a:p>
          <a:p>
            <a:pPr lvl="0" algn="just" rtl="1">
              <a:lnSpc>
                <a:spcPct val="170000"/>
              </a:lnSpc>
            </a:pPr>
            <a:r>
              <a:rPr lang="ar-SA" b="1" dirty="0" smtClean="0"/>
              <a:t>العناصر الثقيلة : </a:t>
            </a:r>
            <a:r>
              <a:rPr lang="ar-SA" dirty="0" smtClean="0"/>
              <a:t>هى مجموعة من العناصر النادرة والتى توجد بكميات قليلة ولكن لها تأثيرات سمية للنبات أو الحيوان إذا وجدت فى المياه بتركيزات تفوق الحدود الحرجة.</a:t>
            </a:r>
            <a:endParaRPr lang="en-GB" dirty="0" smtClean="0"/>
          </a:p>
          <a:p>
            <a:pPr algn="just">
              <a:lnSpc>
                <a:spcPct val="170000"/>
              </a:lnSpc>
            </a:pP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0000" lnSpcReduction="20000"/>
          </a:bodyPr>
          <a:lstStyle/>
          <a:p>
            <a:pPr algn="just" rtl="1">
              <a:lnSpc>
                <a:spcPct val="170000"/>
              </a:lnSpc>
            </a:pPr>
            <a:r>
              <a:rPr lang="ar-SA" b="1" u="sng" dirty="0" smtClean="0"/>
              <a:t>الخواص الطبيعية :</a:t>
            </a:r>
            <a:endParaRPr lang="en-GB" dirty="0" smtClean="0"/>
          </a:p>
          <a:p>
            <a:pPr lvl="0" algn="just" rtl="1">
              <a:lnSpc>
                <a:spcPct val="170000"/>
              </a:lnSpc>
            </a:pPr>
            <a:r>
              <a:rPr lang="ar-SA" b="1" dirty="0" smtClean="0"/>
              <a:t>العكارة : </a:t>
            </a:r>
            <a:r>
              <a:rPr lang="ar-SA" dirty="0" smtClean="0"/>
              <a:t>تنتج من وجود الغرويات العالقة فى المياه وهى مؤشرات أولى للمواد الصلبة الغير ذائبة.</a:t>
            </a:r>
            <a:endParaRPr lang="en-GB" dirty="0" smtClean="0"/>
          </a:p>
          <a:p>
            <a:pPr lvl="0" algn="just" rtl="1">
              <a:lnSpc>
                <a:spcPct val="170000"/>
              </a:lnSpc>
            </a:pPr>
            <a:r>
              <a:rPr lang="ar-SA" b="1" dirty="0" smtClean="0"/>
              <a:t>اللون :</a:t>
            </a:r>
            <a:r>
              <a:rPr lang="ar-SA" dirty="0" smtClean="0"/>
              <a:t> وهو يعطى دلالة أولية عن مدى التحلل ونسبة الطحالب الخضراء التى قد تسبب مشاكل فى نظم الرى.</a:t>
            </a:r>
            <a:endParaRPr lang="en-GB" dirty="0" smtClean="0"/>
          </a:p>
          <a:p>
            <a:pPr lvl="0" algn="just" rtl="1">
              <a:lnSpc>
                <a:spcPct val="170000"/>
              </a:lnSpc>
            </a:pPr>
            <a:r>
              <a:rPr lang="ar-SA" b="1" dirty="0" smtClean="0"/>
              <a:t>الرائحة :</a:t>
            </a:r>
            <a:r>
              <a:rPr lang="ar-SA" dirty="0" smtClean="0"/>
              <a:t> تصبح الرائحة ذات أهمية ويجب مراعاتها عندما تحيط كتلة سكنية بالأراضى الزراعية وهى تشير الى استخدام مياه الصرف الصحى.</a:t>
            </a:r>
            <a:endParaRPr lang="en-GB" dirty="0" smtClean="0"/>
          </a:p>
          <a:p>
            <a:pPr lvl="0" algn="just" rtl="1">
              <a:lnSpc>
                <a:spcPct val="170000"/>
              </a:lnSpc>
            </a:pPr>
            <a:r>
              <a:rPr lang="ar-SA" b="1" dirty="0" smtClean="0"/>
              <a:t>درجة الحرارة:</a:t>
            </a:r>
            <a:r>
              <a:rPr lang="ar-SA" dirty="0" smtClean="0"/>
              <a:t> وهى تؤثر على معدل النمو الحيوى ومعدلات التخلص من المسببات المرضية ومعدل الترسيب للمواد الصلبة فى المياه.</a:t>
            </a:r>
            <a:endParaRPr lang="en-GB" dirty="0" smtClean="0"/>
          </a:p>
          <a:p>
            <a:pPr algn="just">
              <a:lnSpc>
                <a:spcPct val="170000"/>
              </a:lnSpc>
            </a:pP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62500" lnSpcReduction="20000"/>
          </a:bodyPr>
          <a:lstStyle/>
          <a:p>
            <a:pPr algn="just" rtl="1">
              <a:lnSpc>
                <a:spcPct val="170000"/>
              </a:lnSpc>
            </a:pPr>
            <a:r>
              <a:rPr lang="ar-SA" b="1" u="sng" dirty="0" smtClean="0"/>
              <a:t>الخواص البيولوجية :</a:t>
            </a:r>
            <a:endParaRPr lang="en-GB" dirty="0" smtClean="0"/>
          </a:p>
          <a:p>
            <a:pPr algn="just" rtl="1">
              <a:lnSpc>
                <a:spcPct val="170000"/>
              </a:lnSpc>
            </a:pPr>
            <a:r>
              <a:rPr lang="ar-SA" dirty="0" smtClean="0"/>
              <a:t>تعتبرزيادة محتوى المياه من الكائنات الحية الدقيقة التالية من أهم الفروق الجوهرية بين المياه العذبة ومياه الصرف الصحى أو الزراعى الملوثة بها ومن أهمها:</a:t>
            </a:r>
            <a:endParaRPr lang="en-GB" dirty="0" smtClean="0"/>
          </a:p>
          <a:p>
            <a:pPr lvl="0" algn="just" rtl="1">
              <a:lnSpc>
                <a:spcPct val="170000"/>
              </a:lnSpc>
            </a:pPr>
            <a:r>
              <a:rPr lang="ar-SA" b="1" dirty="0" smtClean="0"/>
              <a:t>مجموعة الفيروسات :</a:t>
            </a:r>
            <a:r>
              <a:rPr lang="ar-SA" dirty="0" smtClean="0"/>
              <a:t> فيروسات الغدد - الفيروسات المعوية- فيروسات الالتهاب الكبدى.</a:t>
            </a:r>
            <a:endParaRPr lang="en-GB" dirty="0" smtClean="0"/>
          </a:p>
          <a:p>
            <a:pPr lvl="0" algn="just" rtl="1">
              <a:lnSpc>
                <a:spcPct val="170000"/>
              </a:lnSpc>
            </a:pPr>
            <a:r>
              <a:rPr lang="ar-SA" b="1" dirty="0" smtClean="0"/>
              <a:t>مجموعة البكتريا :</a:t>
            </a:r>
            <a:r>
              <a:rPr lang="ar-SA" dirty="0" smtClean="0"/>
              <a:t> بكتريا القولون المرضية- بكتريا القولون البرازية- مجموعة السالمونيلا- مجموعة الشيجلا.</a:t>
            </a:r>
            <a:endParaRPr lang="en-GB" dirty="0" smtClean="0"/>
          </a:p>
          <a:p>
            <a:pPr lvl="0" algn="just" rtl="1">
              <a:lnSpc>
                <a:spcPct val="170000"/>
              </a:lnSpc>
            </a:pPr>
            <a:r>
              <a:rPr lang="ar-SA" b="1" dirty="0" smtClean="0"/>
              <a:t>مجموعة الديدان الطفيلية:</a:t>
            </a:r>
            <a:r>
              <a:rPr lang="ar-SA" dirty="0" smtClean="0"/>
              <a:t> الأنكلستوما- الأسكارس- الدودة الدبوسية- التينيا ساجيناتا – التينا سوليم.</a:t>
            </a:r>
            <a:endParaRPr lang="en-GB" dirty="0" smtClean="0"/>
          </a:p>
          <a:p>
            <a:pPr lvl="0" algn="just" rtl="1">
              <a:lnSpc>
                <a:spcPct val="170000"/>
              </a:lnSpc>
            </a:pPr>
            <a:r>
              <a:rPr lang="ar-SA" b="1" dirty="0" smtClean="0"/>
              <a:t>مجموعة البروتوزوا:</a:t>
            </a:r>
            <a:r>
              <a:rPr lang="ar-SA" dirty="0" smtClean="0"/>
              <a:t> وهى كائنات وحيدة الخلية مثل الأنتاميبا.</a:t>
            </a:r>
            <a:endParaRPr lang="en-GB" dirty="0" smtClean="0"/>
          </a:p>
          <a:p>
            <a:pPr algn="just" rtl="1">
              <a:lnSpc>
                <a:spcPct val="170000"/>
              </a:lnSpc>
            </a:pPr>
            <a:r>
              <a:rPr lang="ar-SA" dirty="0" smtClean="0"/>
              <a:t>وتكمن خطورة هذه الكائنات فى التسبب لأمراض عديدة للأنسان والحيوان عن طريق الأستخدام المباشر أو تعرض الثمار لها.</a:t>
            </a:r>
            <a:endParaRPr lang="en-GB" dirty="0" smtClean="0"/>
          </a:p>
          <a:p>
            <a:pPr algn="just">
              <a:lnSpc>
                <a:spcPct val="170000"/>
              </a:lnSpc>
            </a:pP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847</Words>
  <Application>Microsoft Office PowerPoint</Application>
  <PresentationFormat>On-screen Show (4:3)</PresentationFormat>
  <Paragraphs>49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تلوث المياه Water pollution</vt:lpstr>
      <vt:lpstr>Slide 2</vt:lpstr>
      <vt:lpstr>Slide 3</vt:lpstr>
      <vt:lpstr>Slide 4</vt:lpstr>
      <vt:lpstr>أولا : وصف الميـــاه :</vt:lpstr>
      <vt:lpstr>ثانيا : أنواع الميـــاه :</vt:lpstr>
      <vt:lpstr>ثالثا : خواص واستعمالات المياه :</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تلوث المياه Water pollution</dc:title>
  <dc:creator/>
  <cp:lastModifiedBy>jojo</cp:lastModifiedBy>
  <cp:revision>1</cp:revision>
  <dcterms:created xsi:type="dcterms:W3CDTF">2006-08-16T00:00:00Z</dcterms:created>
  <dcterms:modified xsi:type="dcterms:W3CDTF">2020-03-28T11:12:34Z</dcterms:modified>
</cp:coreProperties>
</file>